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7" r:id="rId14"/>
    <p:sldId id="270" r:id="rId15"/>
    <p:sldId id="271" r:id="rId16"/>
    <p:sldId id="272" r:id="rId17"/>
    <p:sldId id="273" r:id="rId18"/>
    <p:sldId id="268" r:id="rId19"/>
    <p:sldId id="269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9815-CF64-0466-14E1-65C3C3F9C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B133-D5B8-69DA-50A5-BAC4BBEF9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5D21-3203-2C8A-F6E8-28FC24EE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384D-9365-D2C7-5B7D-B26443A6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63F8-6B6B-53E9-E12F-1721FE35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89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AF10-E4FB-68D0-8113-A544B096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214DD-D8A1-8C7E-CEBE-5AEE929E4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9644-2A70-BBD1-09AA-83E39E10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CA8CE-CE45-BDBF-E7E5-AD8A0796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F358-4DCB-A750-5ABA-CF1A9310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2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F010E-B31D-515C-673E-2AB64A07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DBD1D-0066-284F-3FC2-2FACBCF05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B9E5-6AE7-5A55-5D73-3F78711C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4A67-3787-1CE1-EFE7-D98039F4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5AE0-F405-592C-28D5-F52F3801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6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B9AE-5137-E9B4-07DD-1DA832C6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2775-364C-C232-4C1E-A158F208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7A737-F448-B0EB-C250-909A2AAE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3E5F-C647-4407-F2E4-226BE8F1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E745-34EE-02F4-7A6B-499C5E0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2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6B5D-81AC-17BB-5417-93A8B3C8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3C06A-5131-9B72-B068-82822F234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35DC6-8795-92E7-185A-5875217F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2DC5A-B98C-C128-C8F0-F39D74F2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9FEB-246C-6728-C918-5396FA98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45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62FF-1E75-C183-6C25-E919F36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DAB-022B-63C9-7508-D125151D4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37909-C7DD-F265-4977-2F9D25C09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E63D6-3291-2752-3DBC-78561EB3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02A56-E922-B9F5-333C-B1A385F2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0DDE7-1AEF-2B85-D757-A3E812CB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5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67EE-C329-D890-2A25-480F384B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4D72-67FA-5380-4A48-E888ECB9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EAA8-A996-BDCB-6932-E7AABF19B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FE654-4F8E-D8FD-5CD1-438B3289F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9AE82-79FB-27B6-CBE9-919A5E45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D1ED1-88A8-C2C4-30EC-2BA5AE3B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34AB4-6E6A-422A-B648-26ABBA4F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75961-0382-60E6-F55B-52393A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1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3A2D-0162-2959-0D58-C902E983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5C31B-061C-907F-BF5C-EC0456E8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11609-8FD0-41B6-E06D-3D9573B9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C51FB-4ADF-298F-5CC2-423EE734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2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2B0F4-2C66-FC34-05DB-7E575352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4FCC3-4BDF-091B-0E9F-AD76ADF2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B5E6-A59D-1593-874B-1557F931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8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013F-D086-EC34-55DD-C644B29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6475-E98D-23A4-F15C-104C74AA2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8E0D1-A851-923B-B46D-C73782B6A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FD365-92E8-80D5-4BEA-8D624883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C3A21-9990-7A1F-3150-F063E6BE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39E46-2D47-9E81-6ECE-6F37A442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1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FFC3-35A8-3E60-397E-E51BEA60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4879-7986-3CC0-90BE-6FD702E94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D69FE-6790-2BDB-AFCB-F053A59C2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6E41E-977A-2F16-4F98-25275F82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46C23-2371-FD19-F697-16FEA835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36C4C-59BF-A517-D787-C735278E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9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AB26A-EBA5-89CB-DDF9-0F2E2029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2CF73-654E-8A5A-F5B1-C1CE3FE4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105E-33ED-E8B8-76D6-9072DBF56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8277-0CF0-46A6-AE50-AEDB7A84A14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DB038-DFDF-4556-96F5-467B244C4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0542-3B7C-D06F-9E8D-59161B751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C13E-76E8-4444-A177-357AADE54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EA3FFA-F440-723D-68D0-E6F5B5EAD929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 degrees really pay off?</a:t>
            </a:r>
          </a:p>
        </p:txBody>
      </p:sp>
      <p:sp>
        <p:nvSpPr>
          <p:cNvPr id="5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F425-5B15-60F8-8DB7-83D51A62C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3" r="1" b="2329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52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30EB77E-EEFB-4B8C-8586-E614A2447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703070"/>
            <a:ext cx="5303520" cy="374160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2433BBD-8D23-4DBF-8996-F2C1F4D67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3070"/>
            <a:ext cx="5804727" cy="3804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BC4CCA-032F-4341-8170-B60118675A52}"/>
              </a:ext>
            </a:extLst>
          </p:cNvPr>
          <p:cNvSpPr txBox="1"/>
          <p:nvPr/>
        </p:nvSpPr>
        <p:spPr>
          <a:xfrm>
            <a:off x="1312433" y="5013064"/>
            <a:ext cx="899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the other hand, the average starting salary for the bottom 10 Schools doesn’t even reach $40.000.</a:t>
            </a:r>
          </a:p>
        </p:txBody>
      </p:sp>
    </p:spTree>
    <p:extLst>
      <p:ext uri="{BB962C8B-B14F-4D97-AF65-F5344CB8AC3E}">
        <p14:creationId xmlns:p14="http://schemas.microsoft.com/office/powerpoint/2010/main" val="268787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What School type has better and worse prospects?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EFDE5B0-D8BA-483A-B732-67D98F11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797996"/>
            <a:ext cx="6903720" cy="32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1081E-C0B7-47E8-B7D4-1137DD1EE98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Even though engineering and Ivy League schools' alumni make the same on average, the top earners from Ivy League schools out-earn the rest of the degree holders.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065FB44-6C6B-CAED-BA7D-FCDC73CC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85"/>
          <a:stretch/>
        </p:blipFill>
        <p:spPr>
          <a:xfrm>
            <a:off x="630936" y="2484585"/>
            <a:ext cx="10917936" cy="357205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7270425-801F-46D3-4CDC-E6F1C8FA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4" y="2134065"/>
            <a:ext cx="7344538" cy="4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0010-3F50-438E-8616-63FA53FD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1" y="1546627"/>
            <a:ext cx="4105275" cy="2298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0276-E220-47CD-885F-79CD1EEF5A34}"/>
              </a:ext>
            </a:extLst>
          </p:cNvPr>
          <p:cNvSpPr txBox="1"/>
          <p:nvPr/>
        </p:nvSpPr>
        <p:spPr>
          <a:xfrm>
            <a:off x="6658044" y="287198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Does it matter where?</a:t>
            </a:r>
          </a:p>
        </p:txBody>
      </p:sp>
    </p:spTree>
    <p:extLst>
      <p:ext uri="{BB962C8B-B14F-4D97-AF65-F5344CB8AC3E}">
        <p14:creationId xmlns:p14="http://schemas.microsoft.com/office/powerpoint/2010/main" val="191854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8C5B95-EE69-4767-AC20-495A1998350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</a:t>
            </a:r>
            <a:r>
              <a:rPr lang="en-US" sz="1900" b="0" i="0" dirty="0">
                <a:effectLst/>
              </a:rPr>
              <a:t>raduates from Californian universities start roughly with the same salary than graduates from Northeastern region</a:t>
            </a:r>
            <a:r>
              <a:rPr lang="en-US" sz="1900" dirty="0"/>
              <a:t>.</a:t>
            </a:r>
            <a:r>
              <a:rPr lang="en-US" sz="1900" b="0" i="0" dirty="0">
                <a:effectLst/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Universities from the Northern area take the top spot (Ivy schools) followed closely by the universities in California when it comes to mid-career salaries.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5B52281-F9D5-4519-A157-48AE6B46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8" y="2742397"/>
            <a:ext cx="4753559" cy="3291840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53EB29B-54AB-4EA2-AC11-138335C0B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4" y="2771657"/>
            <a:ext cx="4974336" cy="32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73F60F-347B-4AF9-88EA-48C39FFBA22E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Mid-career salaries for the top 10% are higher for those who studied in the Northeast (Ivy League Universities).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97C8B12-7DF8-4A96-8262-16AF1A0E6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t="1748" r="8887" b="-1"/>
          <a:stretch/>
        </p:blipFill>
        <p:spPr>
          <a:xfrm>
            <a:off x="5478449" y="2582681"/>
            <a:ext cx="6275214" cy="36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787B8457-8C4C-489F-9E8B-DA1D13D0F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 r="-1" b="15567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CD19B9-4490-41BD-A02F-A44EA29CA3B9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alpha val="80000"/>
                  </a:schemeClr>
                </a:solidFill>
              </a:rPr>
              <a:t>Do all degrees have the same growth prospects salary-wise?</a:t>
            </a:r>
          </a:p>
        </p:txBody>
      </p:sp>
    </p:spTree>
    <p:extLst>
      <p:ext uri="{BB962C8B-B14F-4D97-AF65-F5344CB8AC3E}">
        <p14:creationId xmlns:p14="http://schemas.microsoft.com/office/powerpoint/2010/main" val="407444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B2659-CACE-7F0F-0CB1-38B7CA31F43E}"/>
              </a:ext>
            </a:extLst>
          </p:cNvPr>
          <p:cNvSpPr txBox="1"/>
          <p:nvPr/>
        </p:nvSpPr>
        <p:spPr>
          <a:xfrm>
            <a:off x="497973" y="393380"/>
            <a:ext cx="7655427" cy="739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atin typeface="+mj-lt"/>
                <a:ea typeface="+mj-ea"/>
                <a:cs typeface="+mj-cs"/>
              </a:rPr>
              <a:t>Not all professionals increase their salary at the same rate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D3B912-9EB4-07C9-8D7B-D316EB2C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5" y="1889845"/>
            <a:ext cx="4707600" cy="4707600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3ABB5781-C684-6D95-2E38-D87AAF154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15" y="2037400"/>
            <a:ext cx="4707600" cy="47076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AEDA-5016-FC75-998F-F0B1E316085C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degrees don’t have a high starting salary but may even double by mid-career.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degrees that provide the higher salaries right out of college are not the ones that have a greater salary mid-career necessarily.</a:t>
            </a:r>
          </a:p>
        </p:txBody>
      </p: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F9473726-ECA0-5CB6-B1CE-915BF166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5151733" y="191427"/>
            <a:ext cx="6997605" cy="62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A3F0A5-CF31-EE2D-AABC-BBAC8761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9EE3B-403B-990F-DE95-A0606324FEED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average that each degree increases its average salary can vary substantially </a:t>
            </a:r>
          </a:p>
        </p:txBody>
      </p:sp>
    </p:spTree>
    <p:extLst>
      <p:ext uri="{BB962C8B-B14F-4D97-AF65-F5344CB8AC3E}">
        <p14:creationId xmlns:p14="http://schemas.microsoft.com/office/powerpoint/2010/main" val="81629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925F8-AD0B-0F2E-AF48-583E542B3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975" b="2400"/>
          <a:stretch/>
        </p:blipFill>
        <p:spPr>
          <a:xfrm>
            <a:off x="20" y="-197501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FED89-6BA2-D555-9DCF-77DB0F0E5B3C}"/>
              </a:ext>
            </a:extLst>
          </p:cNvPr>
          <p:cNvSpPr txBox="1"/>
          <p:nvPr/>
        </p:nvSpPr>
        <p:spPr>
          <a:xfrm>
            <a:off x="811763" y="1073020"/>
            <a:ext cx="33585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2022, 12.8 million, or 42.1% of American 18 to 24 year olds are enrolled in college or graduate school.</a:t>
            </a:r>
          </a:p>
          <a:p>
            <a:endParaRPr lang="en-GB" sz="2400" dirty="0"/>
          </a:p>
          <a:p>
            <a:r>
              <a:rPr lang="en-GB" sz="2400" dirty="0"/>
              <a:t>But the amount of student debt held in America is roughly equal to the size of the economy of Brazil or Australia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B78C-537D-5DF6-8034-93DAC2F944DD}"/>
              </a:ext>
            </a:extLst>
          </p:cNvPr>
          <p:cNvSpPr txBox="1"/>
          <p:nvPr/>
        </p:nvSpPr>
        <p:spPr>
          <a:xfrm>
            <a:off x="7246149" y="5072967"/>
            <a:ext cx="3561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Are degrees worth the financial strain?</a:t>
            </a:r>
          </a:p>
          <a:p>
            <a:endParaRPr lang="en-GB" dirty="0"/>
          </a:p>
        </p:txBody>
      </p:sp>
      <p:pic>
        <p:nvPicPr>
          <p:cNvPr id="6" name="Picture 5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774C128D-428F-4BCF-AA0F-E2DFBCDF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3" y="448715"/>
            <a:ext cx="5616603" cy="3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97E39-286F-4968-923C-B3C5AAFB848F}"/>
              </a:ext>
            </a:extLst>
          </p:cNvPr>
          <p:cNvSpPr txBox="1"/>
          <p:nvPr/>
        </p:nvSpPr>
        <p:spPr>
          <a:xfrm>
            <a:off x="838199" y="3990205"/>
            <a:ext cx="10518776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disciplines pay best?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2D6DC8E-A933-445D-8319-AB541C7E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9184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2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BEFD2B-9CC2-1074-208F-B74AF11E1E07}"/>
              </a:ext>
            </a:extLst>
          </p:cNvPr>
          <p:cNvSpPr txBox="1"/>
          <p:nvPr/>
        </p:nvSpPr>
        <p:spPr>
          <a:xfrm>
            <a:off x="4878783" y="411881"/>
            <a:ext cx="6512265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Some disciplines pay better than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Engineering is the best paid disciplines at all stages of a career.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44EB3-A337-443C-E6AB-C652689F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1" y="2638926"/>
            <a:ext cx="10458113" cy="36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D6479-C447-7FF5-E8A3-6BD09CCDBFA3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Regardless of the university, some careers have a higher salary than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12E79-435B-FC69-40BB-521739F0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" r="7672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027C7-CD7A-B8E5-7A57-B8364FA3E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5" r="7426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4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uple of street signs on a pole&#10;&#10;Description automatically generated with low confidence">
            <a:extLst>
              <a:ext uri="{FF2B5EF4-FFF2-40B4-BE49-F238E27FC236}">
                <a16:creationId xmlns:a16="http://schemas.microsoft.com/office/drawing/2014/main" id="{55EC7945-97BB-4B2F-B38F-979A79980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24050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3D911A-70CB-484D-B833-BF8BE9E3D5BC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So… What should you study? </a:t>
            </a:r>
            <a:endParaRPr lang="en-US" sz="3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2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ating, silhouette, dark, night&#10;&#10;Description automatically generated">
            <a:extLst>
              <a:ext uri="{FF2B5EF4-FFF2-40B4-BE49-F238E27FC236}">
                <a16:creationId xmlns:a16="http://schemas.microsoft.com/office/drawing/2014/main" id="{885784B9-E565-463A-BE74-1C413959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8" r="15629" b="2"/>
          <a:stretch/>
        </p:blipFill>
        <p:spPr>
          <a:xfrm>
            <a:off x="889927" y="1429488"/>
            <a:ext cx="5151170" cy="457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DAECA-56F9-2556-236A-46A891464F0F}"/>
              </a:ext>
            </a:extLst>
          </p:cNvPr>
          <p:cNvSpPr txBox="1"/>
          <p:nvPr/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If you just want a good paying job…</a:t>
            </a:r>
          </a:p>
        </p:txBody>
      </p:sp>
    </p:spTree>
    <p:extLst>
      <p:ext uri="{BB962C8B-B14F-4D97-AF65-F5344CB8AC3E}">
        <p14:creationId xmlns:p14="http://schemas.microsoft.com/office/powerpoint/2010/main" val="424638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6E80A-6462-E244-0C16-FB14577B19D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Top earners in each discipline make a good salary.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But… will you be a top earner?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892E1-D3B5-BC35-F696-E8D7966E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6" y="2048155"/>
            <a:ext cx="8438322" cy="480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37612-FC02-DDEF-0191-5BE35C7AFE51}"/>
              </a:ext>
            </a:extLst>
          </p:cNvPr>
          <p:cNvSpPr txBox="1"/>
          <p:nvPr/>
        </p:nvSpPr>
        <p:spPr>
          <a:xfrm>
            <a:off x="586409" y="665922"/>
            <a:ext cx="256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…It’s not that simple!</a:t>
            </a:r>
          </a:p>
        </p:txBody>
      </p:sp>
    </p:spTree>
    <p:extLst>
      <p:ext uri="{BB962C8B-B14F-4D97-AF65-F5344CB8AC3E}">
        <p14:creationId xmlns:p14="http://schemas.microsoft.com/office/powerpoint/2010/main" val="13755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091F-D960-93C3-A336-8FCBB58B1029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university you go to, matters!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77B86ED-4007-CF3D-E415-B351E1BF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14" y="2633472"/>
            <a:ext cx="5670124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9950-E878-E6DB-BCBB-006E795B413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…But it also matters the degree you get!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C5E1B813-4550-F8FB-F123-8AA5F65DC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" b="7627"/>
          <a:stretch/>
        </p:blipFill>
        <p:spPr>
          <a:xfrm>
            <a:off x="6099048" y="1003259"/>
            <a:ext cx="5458968" cy="4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D1B9C93-EEDF-882D-D5AD-7F23BA102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r="-1" b="1417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4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13990-893F-411B-BAC6-E6C825AC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24281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E808E-0F98-40BC-962E-53D1580A4891}"/>
              </a:ext>
            </a:extLst>
          </p:cNvPr>
          <p:cNvSpPr txBox="1"/>
          <p:nvPr/>
        </p:nvSpPr>
        <p:spPr>
          <a:xfrm>
            <a:off x="6638578" y="2871982"/>
            <a:ext cx="500407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How much do the different degrees pay on average?</a:t>
            </a:r>
          </a:p>
        </p:txBody>
      </p:sp>
    </p:spTree>
    <p:extLst>
      <p:ext uri="{BB962C8B-B14F-4D97-AF65-F5344CB8AC3E}">
        <p14:creationId xmlns:p14="http://schemas.microsoft.com/office/powerpoint/2010/main" val="377258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B6B5C9-BE23-4C39-92DF-62F5C1B9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33887F-5725-499E-8BC5-19BEFD54D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51F68D6-DC6F-411C-AC90-625926C1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37141AF-5F53-4F17-BC2C-4CD50626F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301ABC-D4A8-6FF6-45EA-6170F1CFB1CF}"/>
              </a:ext>
            </a:extLst>
          </p:cNvPr>
          <p:cNvSpPr txBox="1"/>
          <p:nvPr/>
        </p:nvSpPr>
        <p:spPr>
          <a:xfrm>
            <a:off x="1251678" y="2286001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Not all degrees grant an average pay above the national average.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The difference in average pay amongst degree holders can be substantial depending on the degree.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4C2C-609D-DED2-C4EE-4353D6C0E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" r="7414" b="-1"/>
          <a:stretch/>
        </p:blipFill>
        <p:spPr>
          <a:xfrm>
            <a:off x="4475748" y="348795"/>
            <a:ext cx="7312476" cy="63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F9AB5-03E5-9567-0B67-3CC09C2E0FD2}"/>
              </a:ext>
            </a:extLst>
          </p:cNvPr>
          <p:cNvSpPr txBox="1"/>
          <p:nvPr/>
        </p:nvSpPr>
        <p:spPr>
          <a:xfrm>
            <a:off x="457201" y="723406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These degrees pay above both the national average and the average of degree holders.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DC9C-6BE5-61D6-3849-AB763A90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975404"/>
            <a:ext cx="6631341" cy="49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6254B-7885-48E0-AB37-6DBCEB2E6B7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Some degrees don’t even pay above the national average salary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22F27-6C63-5657-4448-2754CCF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24884"/>
            <a:ext cx="6903720" cy="46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73FF39-82B0-4EE6-980B-3918528330B4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But these averages don’t tell the full story…</a:t>
            </a:r>
          </a:p>
        </p:txBody>
      </p:sp>
      <p:pic>
        <p:nvPicPr>
          <p:cNvPr id="7" name="Picture 6" descr="Text, engineering drawing&#10;&#10;Description automatically generated">
            <a:extLst>
              <a:ext uri="{FF2B5EF4-FFF2-40B4-BE49-F238E27FC236}">
                <a16:creationId xmlns:a16="http://schemas.microsoft.com/office/drawing/2014/main" id="{64CBFA8E-BA53-436A-851E-4852EC19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5" r="1" b="19766"/>
          <a:stretch/>
        </p:blipFill>
        <p:spPr>
          <a:xfrm>
            <a:off x="640080" y="641032"/>
            <a:ext cx="10911840" cy="483584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5252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D06F6-1948-4181-84D6-51FF88F92E4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matter which University you choose?</a:t>
            </a:r>
          </a:p>
        </p:txBody>
      </p:sp>
      <p:pic>
        <p:nvPicPr>
          <p:cNvPr id="6" name="Picture 5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AC63A58-D2C0-4047-99F9-96E92F18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68146"/>
            <a:ext cx="6780700" cy="4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F49411B-7DEB-4309-9B16-C4B73F4C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0" y="1061324"/>
            <a:ext cx="5518368" cy="366279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F929D31-7BE4-4940-BF78-9D1C8B74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88" y="1061323"/>
            <a:ext cx="5472573" cy="366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42A6-D301-4071-B7BA-9577FDA15B87}"/>
              </a:ext>
            </a:extLst>
          </p:cNvPr>
          <p:cNvSpPr txBox="1"/>
          <p:nvPr/>
        </p:nvSpPr>
        <p:spPr>
          <a:xfrm>
            <a:off x="1467249" y="5348387"/>
            <a:ext cx="990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 average, the top 10 Schools pay more than $100,000.00. Twice as much as the national average salary ($54.132)!!</a:t>
            </a:r>
          </a:p>
          <a:p>
            <a:r>
              <a:rPr lang="en-GB" sz="2000" dirty="0"/>
              <a:t>And the average starting salary is also above the national average.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7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Aharoni</vt:lpstr>
      <vt:lpstr>Arial</vt:lpstr>
      <vt:lpstr>Calibri</vt:lpstr>
      <vt:lpstr>Calibri Light</vt:lpstr>
      <vt:lpstr>Rockwell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Colomer</dc:creator>
  <cp:lastModifiedBy>Patricia Colomer</cp:lastModifiedBy>
  <cp:revision>5</cp:revision>
  <dcterms:created xsi:type="dcterms:W3CDTF">2022-10-17T19:51:20Z</dcterms:created>
  <dcterms:modified xsi:type="dcterms:W3CDTF">2022-10-18T22:09:45Z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3f08ec5-d6d9-4227-8387-ccbfcb3632c4_Enabled">
    <vt:lpwstr>true</vt:lpwstr>
  </property>
  <property fmtid="{D5CDD505-2E9C-101B-9397-08002B2CF9AE}" pid="3" name="MSIP_Label_43f08ec5-d6d9-4227-8387-ccbfcb3632c4_SetDate">
    <vt:lpwstr>2022-10-18T12:30:12Z</vt:lpwstr>
  </property>
  <property fmtid="{D5CDD505-2E9C-101B-9397-08002B2CF9AE}" pid="4" name="MSIP_Label_43f08ec5-d6d9-4227-8387-ccbfcb3632c4_Method">
    <vt:lpwstr>Standard</vt:lpwstr>
  </property>
  <property fmtid="{D5CDD505-2E9C-101B-9397-08002B2CF9AE}" pid="5" name="MSIP_Label_43f08ec5-d6d9-4227-8387-ccbfcb3632c4_Name">
    <vt:lpwstr>Sweco Restricted</vt:lpwstr>
  </property>
  <property fmtid="{D5CDD505-2E9C-101B-9397-08002B2CF9AE}" pid="6" name="MSIP_Label_43f08ec5-d6d9-4227-8387-ccbfcb3632c4_SiteId">
    <vt:lpwstr>b7872ef0-9a00-4c18-8a4a-c7d25c778a9e</vt:lpwstr>
  </property>
  <property fmtid="{D5CDD505-2E9C-101B-9397-08002B2CF9AE}" pid="7" name="MSIP_Label_43f08ec5-d6d9-4227-8387-ccbfcb3632c4_ActionId">
    <vt:lpwstr>e06d552c-9145-45dc-b84a-48d35532b33d</vt:lpwstr>
  </property>
  <property fmtid="{D5CDD505-2E9C-101B-9397-08002B2CF9AE}" pid="8" name="MSIP_Label_43f08ec5-d6d9-4227-8387-ccbfcb3632c4_ContentBits">
    <vt:lpwstr>0</vt:lpwstr>
  </property>
</Properties>
</file>